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64" r:id="rId4"/>
    <p:sldId id="263" r:id="rId5"/>
    <p:sldId id="258" r:id="rId6"/>
    <p:sldId id="259" r:id="rId7"/>
    <p:sldId id="268" r:id="rId8"/>
    <p:sldId id="260" r:id="rId9"/>
    <p:sldId id="261" r:id="rId10"/>
    <p:sldId id="262" r:id="rId11"/>
    <p:sldId id="265" r:id="rId12"/>
    <p:sldId id="266" r:id="rId13"/>
    <p:sldId id="267" r:id="rId14"/>
    <p:sldId id="269" r:id="rId15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931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28" autoAdjust="0"/>
    <p:restoredTop sz="94660"/>
  </p:normalViewPr>
  <p:slideViewPr>
    <p:cSldViewPr>
      <p:cViewPr varScale="1">
        <p:scale>
          <a:sx n="78" d="100"/>
          <a:sy n="78" d="100"/>
        </p:scale>
        <p:origin x="-84" y="-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416" y="-7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 dirty="0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F00DFE-338A-49D2-8DD8-CA60A235A53F}" type="datetimeFigureOut">
              <a:rPr lang="hu-HU" smtClean="0"/>
              <a:pPr/>
              <a:t>2010.11.20.</a:t>
            </a:fld>
            <a:endParaRPr lang="hu-HU" dirty="0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 dirty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C78E1E-1AEF-4CE4-9AC3-DFEDC8FE6D87}" type="slidenum">
              <a:rPr lang="hu-HU" smtClean="0"/>
              <a:pPr/>
              <a:t>‹#›</a:t>
            </a:fld>
            <a:endParaRPr lang="hu-H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ertetrerter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C78E1E-1AEF-4CE4-9AC3-DFEDC8FE6D87}" type="slidenum">
              <a:rPr lang="hu-HU" smtClean="0"/>
              <a:pPr/>
              <a:t>1</a:t>
            </a:fld>
            <a:endParaRPr lang="hu-H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ím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28" name="Dátum hely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CDE75-89FD-47D4-96B5-7D53BD2E92D4}" type="datetimeFigureOut">
              <a:rPr lang="hu-HU" smtClean="0"/>
              <a:pPr/>
              <a:t>2010.11.20.</a:t>
            </a:fld>
            <a:endParaRPr lang="hu-HU" dirty="0"/>
          </a:p>
        </p:txBody>
      </p:sp>
      <p:sp>
        <p:nvSpPr>
          <p:cNvPr id="17" name="Élőláb hely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29" name="Dia számának helye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01B6B-DBA4-45B4-AC3D-5BEE23A6DF66}" type="slidenum">
              <a:rPr lang="hu-HU" smtClean="0"/>
              <a:pPr/>
              <a:t>‹#›</a:t>
            </a:fld>
            <a:endParaRPr lang="hu-HU" dirty="0"/>
          </a:p>
        </p:txBody>
      </p:sp>
      <p:sp>
        <p:nvSpPr>
          <p:cNvPr id="9" name="Alcím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CDE75-89FD-47D4-96B5-7D53BD2E92D4}" type="datetimeFigureOut">
              <a:rPr lang="hu-HU" smtClean="0"/>
              <a:pPr/>
              <a:t>2010.11.20.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01B6B-DBA4-45B4-AC3D-5BEE23A6DF66}" type="slidenum">
              <a:rPr lang="hu-HU" smtClean="0"/>
              <a:pPr/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CDE75-89FD-47D4-96B5-7D53BD2E92D4}" type="datetimeFigureOut">
              <a:rPr lang="hu-HU" smtClean="0"/>
              <a:pPr/>
              <a:t>2010.11.20.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D901B6B-DBA4-45B4-AC3D-5BEE23A6DF66}" type="slidenum">
              <a:rPr lang="hu-HU" smtClean="0"/>
              <a:pPr/>
              <a:t>‹#›</a:t>
            </a:fld>
            <a:endParaRPr lang="hu-H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CDE75-89FD-47D4-96B5-7D53BD2E92D4}" type="datetimeFigureOut">
              <a:rPr lang="hu-HU" smtClean="0"/>
              <a:pPr/>
              <a:t>2010.11.20.</a:t>
            </a:fld>
            <a:endParaRPr lang="hu-HU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01B6B-DBA4-45B4-AC3D-5BEE23A6DF66}" type="slidenum">
              <a:rPr lang="hu-HU" smtClean="0"/>
              <a:pPr/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CDE75-89FD-47D4-96B5-7D53BD2E92D4}" type="datetimeFigureOut">
              <a:rPr lang="hu-HU" smtClean="0"/>
              <a:pPr/>
              <a:t>2010.11.20.</a:t>
            </a:fld>
            <a:endParaRPr lang="hu-HU" dirty="0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01B6B-DBA4-45B4-AC3D-5BEE23A6DF66}" type="slidenum">
              <a:rPr lang="hu-HU" smtClean="0"/>
              <a:pPr/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CDE75-89FD-47D4-96B5-7D53BD2E92D4}" type="datetimeFigureOut">
              <a:rPr lang="hu-HU" smtClean="0"/>
              <a:pPr/>
              <a:t>2010.11.20.</a:t>
            </a:fld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01B6B-DBA4-45B4-AC3D-5BEE23A6DF66}" type="slidenum">
              <a:rPr lang="hu-HU" smtClean="0"/>
              <a:pPr/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CDE75-89FD-47D4-96B5-7D53BD2E92D4}" type="datetimeFigureOut">
              <a:rPr lang="hu-HU" smtClean="0"/>
              <a:pPr/>
              <a:t>2010.11.20.</a:t>
            </a:fld>
            <a:endParaRPr lang="hu-HU" dirty="0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01B6B-DBA4-45B4-AC3D-5BEE23A6DF66}" type="slidenum">
              <a:rPr lang="hu-HU" smtClean="0"/>
              <a:pPr/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CDE75-89FD-47D4-96B5-7D53BD2E92D4}" type="datetimeFigureOut">
              <a:rPr lang="hu-HU" smtClean="0"/>
              <a:pPr/>
              <a:t>2010.11.20.</a:t>
            </a:fld>
            <a:endParaRPr lang="hu-HU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01B6B-DBA4-45B4-AC3D-5BEE23A6DF66}" type="slidenum">
              <a:rPr lang="hu-HU" smtClean="0"/>
              <a:pPr/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hu-HU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Kép beszúrásához kattintson az ikonra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CDE75-89FD-47D4-96B5-7D53BD2E92D4}" type="datetimeFigureOut">
              <a:rPr lang="hu-HU" smtClean="0"/>
              <a:pPr/>
              <a:t>2010.11.20.</a:t>
            </a:fld>
            <a:endParaRPr lang="hu-HU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01B6B-DBA4-45B4-AC3D-5BEE23A6DF66}" type="slidenum">
              <a:rPr lang="hu-HU" smtClean="0"/>
              <a:pPr/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CDE75-89FD-47D4-96B5-7D53BD2E92D4}" type="datetimeFigureOut">
              <a:rPr lang="hu-HU" smtClean="0"/>
              <a:pPr/>
              <a:t>2010.11.20.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01B6B-DBA4-45B4-AC3D-5BEE23A6DF66}" type="slidenum">
              <a:rPr lang="hu-HU" smtClean="0"/>
              <a:pPr/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CDE75-89FD-47D4-96B5-7D53BD2E92D4}" type="datetimeFigureOut">
              <a:rPr lang="hu-HU" smtClean="0"/>
              <a:pPr/>
              <a:t>2010.11.20.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01B6B-DBA4-45B4-AC3D-5BEE23A6DF66}" type="slidenum">
              <a:rPr lang="hu-HU" smtClean="0"/>
              <a:pPr/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ím helye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3" name="Szöveg hely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4" name="Dátum helye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8DCDE75-89FD-47D4-96B5-7D53BD2E92D4}" type="datetimeFigureOut">
              <a:rPr lang="hu-HU" smtClean="0"/>
              <a:pPr/>
              <a:t>2010.11.20.</a:t>
            </a:fld>
            <a:endParaRPr lang="hu-HU" dirty="0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23" name="Dia számának helye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D901B6B-DBA4-45B4-AC3D-5BEE23A6DF66}" type="slidenum">
              <a:rPr lang="hu-HU" smtClean="0"/>
              <a:pPr/>
              <a:t>‹#›</a:t>
            </a:fld>
            <a:endParaRPr lang="hu-H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Kép 16" descr="Jelkép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24128" y="3140968"/>
            <a:ext cx="3419872" cy="3717032"/>
          </a:xfrm>
          <a:prstGeom prst="rect">
            <a:avLst/>
          </a:prstGeom>
        </p:spPr>
      </p:pic>
      <p:pic>
        <p:nvPicPr>
          <p:cNvPr id="12" name="Kép 11" descr="LoL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9144000" cy="31409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 descr="Orthographic_projection_centred_over_the_Galapago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23728" y="2686050"/>
            <a:ext cx="4933950" cy="4171950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3528" y="-531440"/>
            <a:ext cx="8820472" cy="4869160"/>
          </a:xfrm>
          <a:noFill/>
        </p:spPr>
        <p:txBody>
          <a:bodyPr>
            <a:normAutofit/>
          </a:bodyPr>
          <a:lstStyle/>
          <a:p>
            <a:pPr algn="l"/>
            <a:r>
              <a:rPr lang="hu-HU" dirty="0" smtClean="0"/>
              <a:t>Elhelyezkedése:  Dél- Amerika</a:t>
            </a:r>
            <a:br>
              <a:rPr lang="hu-HU" dirty="0" smtClean="0"/>
            </a:br>
            <a:r>
              <a:rPr lang="hu-HU" dirty="0" smtClean="0"/>
              <a:t>Ország: Ecuador</a:t>
            </a:r>
            <a:br>
              <a:rPr lang="hu-HU" dirty="0" smtClean="0"/>
            </a:br>
            <a:r>
              <a:rPr lang="hu-HU" dirty="0" smtClean="0"/>
              <a:t>Területe: kb. 7900 km2 </a:t>
            </a:r>
            <a:br>
              <a:rPr lang="hu-HU" dirty="0" smtClean="0"/>
            </a:br>
            <a:r>
              <a:rPr lang="hu-HU" dirty="0" smtClean="0"/>
              <a:t>Típusa: Természeti helyszín</a:t>
            </a:r>
            <a:br>
              <a:rPr lang="hu-HU" dirty="0" smtClean="0"/>
            </a:br>
            <a:r>
              <a:rPr lang="hu-HU" dirty="0" smtClean="0"/>
              <a:t/>
            </a:r>
            <a:br>
              <a:rPr lang="hu-HU" dirty="0" smtClean="0"/>
            </a:b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04696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hu-HU" sz="3500" b="1" dirty="0" smtClean="0"/>
              <a:t>1973 óta Galápagos egy ecuadori tartomány.</a:t>
            </a:r>
          </a:p>
          <a:p>
            <a:pPr>
              <a:buNone/>
            </a:pPr>
            <a:r>
              <a:rPr lang="hu-HU" sz="3500" b="1" dirty="0" smtClean="0"/>
              <a:t>A szigeteket 3 kantonra oszották:</a:t>
            </a:r>
          </a:p>
          <a:p>
            <a:r>
              <a:rPr lang="hu-HU" sz="3500" b="1" dirty="0" smtClean="0"/>
              <a:t>San Cristóbal (A kanton részei az alábbi szigetek: Española, Floreana (Santa María), Genovesa és Santa </a:t>
            </a:r>
            <a:r>
              <a:rPr lang="hu-HU" sz="3500" b="1" dirty="0" err="1" smtClean="0"/>
              <a:t>Fé</a:t>
            </a:r>
            <a:r>
              <a:rPr lang="hu-HU" sz="3500" b="1" dirty="0" smtClean="0"/>
              <a:t>).</a:t>
            </a:r>
            <a:endParaRPr lang="hu-HU" sz="3500" b="1" dirty="0" smtClean="0"/>
          </a:p>
          <a:p>
            <a:r>
              <a:rPr lang="hu-HU" sz="3500" b="1" dirty="0" smtClean="0"/>
              <a:t>Isabela (A kanton részei az alábbi szigetek: Darwin, Fernandina, Wolf)</a:t>
            </a:r>
          </a:p>
          <a:p>
            <a:r>
              <a:rPr lang="hu-HU" sz="3500" b="1" dirty="0" smtClean="0"/>
              <a:t>Santa Cruz (A kanton részei az alábbi szigetek: Marchena, Pinta, Pinzón, Rábida, San Salvador és Seymour)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Galápagos tartomány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40600"/>
          </a:xfrm>
        </p:spPr>
        <p:txBody>
          <a:bodyPr/>
          <a:lstStyle/>
          <a:p>
            <a:pPr>
              <a:buNone/>
            </a:pPr>
            <a:r>
              <a:rPr lang="hu-HU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Adatok:</a:t>
            </a:r>
          </a:p>
          <a:p>
            <a:r>
              <a:rPr lang="hu-HU" dirty="0" smtClean="0"/>
              <a:t>Székhely: Puerto Baquerizo Moreno </a:t>
            </a:r>
          </a:p>
          <a:p>
            <a:r>
              <a:rPr lang="hu-HU" dirty="0" smtClean="0"/>
              <a:t>Lakosság: 19 984  -</a:t>
            </a:r>
          </a:p>
          <a:p>
            <a:r>
              <a:rPr lang="hu-HU" dirty="0" smtClean="0"/>
              <a:t>Népsűrűség: 2,5 (fő/km²)</a:t>
            </a:r>
            <a:endParaRPr lang="hu-HU" dirty="0"/>
          </a:p>
        </p:txBody>
      </p:sp>
      <p:sp>
        <p:nvSpPr>
          <p:cNvPr id="4" name="Szövegdoboz 3"/>
          <p:cNvSpPr txBox="1"/>
          <p:nvPr/>
        </p:nvSpPr>
        <p:spPr>
          <a:xfrm>
            <a:off x="179512" y="4869160"/>
            <a:ext cx="3456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 smtClean="0"/>
              <a:t>Zászló:</a:t>
            </a:r>
            <a:endParaRPr lang="hu-HU" sz="2800" b="1" dirty="0"/>
          </a:p>
        </p:txBody>
      </p:sp>
      <p:pic>
        <p:nvPicPr>
          <p:cNvPr id="5" name="Kép 4" descr="X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1680" y="4221088"/>
            <a:ext cx="3024336" cy="2026305"/>
          </a:xfrm>
          <a:prstGeom prst="rect">
            <a:avLst/>
          </a:prstGeom>
        </p:spPr>
      </p:pic>
      <p:pic>
        <p:nvPicPr>
          <p:cNvPr id="6" name="Kép 5" descr="WTF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17439" y="3356992"/>
            <a:ext cx="4126561" cy="30963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 descr="Tértkép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043608" y="980728"/>
            <a:ext cx="7056784" cy="5530317"/>
          </a:xfr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3528" y="0"/>
            <a:ext cx="8363272" cy="1417638"/>
          </a:xfrm>
        </p:spPr>
        <p:txBody>
          <a:bodyPr/>
          <a:lstStyle/>
          <a:p>
            <a:pPr algn="l"/>
            <a:r>
              <a:rPr lang="hu-HU" dirty="0" smtClean="0"/>
              <a:t>   Galapagos - szigetcsoportok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9000">
              <a:schemeClr val="bg1">
                <a:lumMod val="75000"/>
                <a:lumOff val="25000"/>
                <a:alpha val="0"/>
              </a:schemeClr>
            </a:gs>
            <a:gs pos="16000">
              <a:srgbClr val="1F1F1F"/>
            </a:gs>
            <a:gs pos="17999">
              <a:srgbClr val="FFFFFF"/>
            </a:gs>
            <a:gs pos="42000">
              <a:srgbClr val="636363"/>
            </a:gs>
            <a:gs pos="53000">
              <a:srgbClr val="CFCFCF"/>
            </a:gs>
            <a:gs pos="66000">
              <a:srgbClr val="CFCFCF"/>
            </a:gs>
            <a:gs pos="75999">
              <a:srgbClr val="1F1F1F"/>
            </a:gs>
            <a:gs pos="78999">
              <a:srgbClr val="FFFFFF"/>
            </a:gs>
            <a:gs pos="100000">
              <a:srgbClr val="7F7F7F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u-HU" dirty="0" smtClean="0"/>
              <a:t>Tudnivalók a Galapagosról: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hu-HU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A Galapagos szigetek ma Equadorhoz tartoznak és a Csendes óceánban, a Dél-amerikai kontinenstől nyugatra, az egyenlítő mentén találhatók. A spanyol hajósok által 1535-ben történt felfedezése óta az emberek egyfolytában csak pusztították egyedülálló állatvilágát. Tudományos jelentőségére Darwin hívta fel a figyelmet. Ugyanis a szétszórt és egymástól izolált (elszigetelt) szigeteken a faj és alfaj keletkezésének szép példáit lehet tanulmányozni.</a:t>
            </a:r>
            <a:endParaRPr lang="hu-HU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övegdoboz 6"/>
          <p:cNvSpPr txBox="1"/>
          <p:nvPr/>
        </p:nvSpPr>
        <p:spPr>
          <a:xfrm>
            <a:off x="467544" y="476672"/>
            <a:ext cx="734481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 smtClean="0"/>
              <a:t>Létrehozták a Darwin Alapítványt a terület támogatására és 1962-ben kutatóállomást nyitottak Santa Crúz szigetén. Ettől kezdődően egyre javult az élővilág helyzete, amely ezt mindenképpen meg is érdemli, hiszen a növények 40 %-a, a hüllők 86 %-a, a madarak 75 %-a bennszülött faj. A bazalt vulkánokon kialakult szigetek önálló fauna tartományt és önálló flóraterületet képeznek. Tehát ez a mintegy 7900 km2 terület felbecsülhetetlen biológiai értékű.</a:t>
            </a:r>
            <a:endParaRPr lang="hu-H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04871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hu-HU" dirty="0" smtClean="0"/>
              <a:t>                                  Élővilága:</a:t>
            </a:r>
          </a:p>
          <a:p>
            <a:pPr>
              <a:buNone/>
            </a:pPr>
            <a:r>
              <a:rPr lang="hu-HU" dirty="0" smtClean="0"/>
              <a:t>   -    A szigetek leghíresebb állatai a galápagonak nevezett galápagosi óriásteknősök vagy elefántteknősök és persze a szigetről szigetre különböző Darwin-pintyek, amik valójában nem is a pinty- hanem a sármányféle – és mára a világ legalaposabban tanulmányozott vadállatai közé tartoznak. Különlegesek az itt élő leguánok. Itt él a galápagosi medvefóka is.</a:t>
            </a:r>
          </a:p>
          <a:p>
            <a:pPr>
              <a:buNone/>
            </a:pPr>
            <a:r>
              <a:rPr lang="hu-HU" dirty="0" smtClean="0"/>
              <a:t>    További madárkülönlegessége a kéklábú szula de itt fészkelnek a galápagosi albatroszok és igazi különlegességek a galápagosi pingvinek.</a:t>
            </a:r>
          </a:p>
          <a:p>
            <a:r>
              <a:rPr lang="hu-HU" dirty="0" smtClean="0"/>
              <a:t>A szigetek körüli vízben egyebek közt tengeri leguánok, a szárazon pedig varacskosfejű leguánok élnek.</a:t>
            </a:r>
          </a:p>
          <a:p>
            <a:pPr>
              <a:buNone/>
            </a:pP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-315416"/>
            <a:ext cx="8697144" cy="1458416"/>
          </a:xfrm>
        </p:spPr>
        <p:txBody>
          <a:bodyPr/>
          <a:lstStyle/>
          <a:p>
            <a:pPr algn="l"/>
            <a:r>
              <a:rPr lang="hu-HU" dirty="0" smtClean="0"/>
              <a:t>Képek az állatokról:</a:t>
            </a:r>
            <a:endParaRPr lang="hu-HU" dirty="0"/>
          </a:p>
        </p:txBody>
      </p:sp>
      <p:pic>
        <p:nvPicPr>
          <p:cNvPr id="4" name="Kép 3" descr="tek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908720"/>
            <a:ext cx="3138387" cy="2088232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0" y="2636912"/>
            <a:ext cx="37079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    </a:t>
            </a:r>
          </a:p>
          <a:p>
            <a:r>
              <a:rPr lang="hu-HU" dirty="0" smtClean="0"/>
              <a:t>  </a:t>
            </a:r>
            <a:r>
              <a:rPr lang="hu-HU" sz="2400" b="1" dirty="0" smtClean="0"/>
              <a:t>galápagosi óriásteknős</a:t>
            </a:r>
            <a:endParaRPr lang="hu-HU" sz="2400" b="1" dirty="0"/>
          </a:p>
        </p:txBody>
      </p:sp>
      <p:pic>
        <p:nvPicPr>
          <p:cNvPr id="6" name="Kép 5" descr="652px-Darwin-pintye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55368" y="908720"/>
            <a:ext cx="5688632" cy="5234938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3419872" y="6093296"/>
            <a:ext cx="54726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                             </a:t>
            </a:r>
            <a:r>
              <a:rPr lang="hu-HU" sz="2400" dirty="0" smtClean="0"/>
              <a:t> </a:t>
            </a:r>
            <a:r>
              <a:rPr lang="hu-HU" sz="2400" b="1" dirty="0" smtClean="0"/>
              <a:t>Darwin-pintyek</a:t>
            </a:r>
            <a:endParaRPr lang="hu-HU" sz="2400" b="1" dirty="0"/>
          </a:p>
        </p:txBody>
      </p:sp>
      <p:pic>
        <p:nvPicPr>
          <p:cNvPr id="9" name="Kép 8" descr="260px-Arctocephalus_galapagoensi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3429000"/>
            <a:ext cx="3131840" cy="2663402"/>
          </a:xfrm>
          <a:prstGeom prst="rect">
            <a:avLst/>
          </a:prstGeom>
        </p:spPr>
      </p:pic>
      <p:sp>
        <p:nvSpPr>
          <p:cNvPr id="10" name="Szövegdoboz 9"/>
          <p:cNvSpPr txBox="1"/>
          <p:nvPr/>
        </p:nvSpPr>
        <p:spPr>
          <a:xfrm>
            <a:off x="0" y="6021288"/>
            <a:ext cx="352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 smtClean="0"/>
              <a:t> Galápagosi medvefóka</a:t>
            </a:r>
            <a:endParaRPr lang="hu-H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908720"/>
          </a:xfrm>
        </p:spPr>
        <p:txBody>
          <a:bodyPr/>
          <a:lstStyle/>
          <a:p>
            <a:pPr algn="l"/>
            <a:r>
              <a:rPr lang="hu-HU" dirty="0" smtClean="0"/>
              <a:t>Képek az állatokról (2.):</a:t>
            </a:r>
            <a:endParaRPr lang="hu-HU" dirty="0"/>
          </a:p>
        </p:txBody>
      </p:sp>
      <p:pic>
        <p:nvPicPr>
          <p:cNvPr id="4" name="Kép 3" descr="szul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908720"/>
            <a:ext cx="2988528" cy="2057487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0" y="2996952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 smtClean="0"/>
              <a:t>  kéklábú szula</a:t>
            </a:r>
            <a:endParaRPr lang="hu-HU" sz="2400" b="1" dirty="0"/>
          </a:p>
        </p:txBody>
      </p:sp>
      <p:pic>
        <p:nvPicPr>
          <p:cNvPr id="6" name="Kép 5" descr="Alabat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03848" y="908720"/>
            <a:ext cx="3302000" cy="2088232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3131840" y="2924944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 smtClean="0"/>
              <a:t>galápagosi albatroszok</a:t>
            </a:r>
            <a:endParaRPr lang="hu-HU" sz="2400" b="1" dirty="0"/>
          </a:p>
        </p:txBody>
      </p:sp>
      <p:pic>
        <p:nvPicPr>
          <p:cNvPr id="8" name="Kép 7" descr="pingu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76256" y="908720"/>
            <a:ext cx="2074743" cy="3672408"/>
          </a:xfrm>
          <a:prstGeom prst="rect">
            <a:avLst/>
          </a:prstGeom>
        </p:spPr>
      </p:pic>
      <p:sp>
        <p:nvSpPr>
          <p:cNvPr id="9" name="Szövegdoboz 8"/>
          <p:cNvSpPr txBox="1"/>
          <p:nvPr/>
        </p:nvSpPr>
        <p:spPr>
          <a:xfrm>
            <a:off x="6156176" y="4581129"/>
            <a:ext cx="3240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 smtClean="0"/>
              <a:t> Galápagosi pingvin</a:t>
            </a:r>
            <a:endParaRPr lang="hu-HU" sz="2400" b="1" dirty="0"/>
          </a:p>
        </p:txBody>
      </p:sp>
      <p:pic>
        <p:nvPicPr>
          <p:cNvPr id="10" name="Kép 9" descr="legu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9512" y="3573016"/>
            <a:ext cx="3302000" cy="2476500"/>
          </a:xfrm>
          <a:prstGeom prst="rect">
            <a:avLst/>
          </a:prstGeom>
        </p:spPr>
      </p:pic>
      <p:sp>
        <p:nvSpPr>
          <p:cNvPr id="11" name="Szövegdoboz 10"/>
          <p:cNvSpPr txBox="1"/>
          <p:nvPr/>
        </p:nvSpPr>
        <p:spPr>
          <a:xfrm>
            <a:off x="179512" y="6021288"/>
            <a:ext cx="313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 </a:t>
            </a:r>
            <a:r>
              <a:rPr lang="hu-HU" sz="2400" b="1" dirty="0" smtClean="0"/>
              <a:t>Tengeri leguán</a:t>
            </a:r>
            <a:endParaRPr lang="hu-HU" sz="2400" b="1" dirty="0"/>
          </a:p>
        </p:txBody>
      </p:sp>
      <p:sp>
        <p:nvSpPr>
          <p:cNvPr id="12" name="Szövegdoboz 11"/>
          <p:cNvSpPr txBox="1"/>
          <p:nvPr/>
        </p:nvSpPr>
        <p:spPr>
          <a:xfrm>
            <a:off x="3635896" y="5877272"/>
            <a:ext cx="32403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 smtClean="0"/>
              <a:t>Varacskosfejű leguán</a:t>
            </a:r>
          </a:p>
          <a:p>
            <a:endParaRPr lang="hu-HU" dirty="0"/>
          </a:p>
        </p:txBody>
      </p:sp>
      <p:pic>
        <p:nvPicPr>
          <p:cNvPr id="13" name="Kép 12" descr="legu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51920" y="3501008"/>
            <a:ext cx="2356625" cy="23762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 descr="et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99992" y="3915277"/>
            <a:ext cx="4644008" cy="2942723"/>
          </a:xfrm>
          <a:prstGeom prst="rect">
            <a:avLst/>
          </a:prstGeom>
        </p:spPr>
      </p:pic>
      <p:pic>
        <p:nvPicPr>
          <p:cNvPr id="6" name="Kép 5" descr="d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113584"/>
            <a:ext cx="4499992" cy="3744416"/>
          </a:xfrm>
          <a:prstGeom prst="rect">
            <a:avLst/>
          </a:prstGeom>
        </p:spPr>
      </p:pic>
      <p:pic>
        <p:nvPicPr>
          <p:cNvPr id="4" name="Kép 3" descr="Galapagos-Island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" y="0"/>
            <a:ext cx="4499992" cy="4293096"/>
          </a:xfrm>
          <a:prstGeom prst="rect">
            <a:avLst/>
          </a:prstGeom>
        </p:spPr>
      </p:pic>
      <p:pic>
        <p:nvPicPr>
          <p:cNvPr id="5" name="Kép 4" descr="yd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499991" y="0"/>
            <a:ext cx="4644009" cy="4293096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-252536" y="-315416"/>
            <a:ext cx="8229600" cy="1458416"/>
          </a:xfrm>
        </p:spPr>
        <p:txBody>
          <a:bodyPr/>
          <a:lstStyle/>
          <a:p>
            <a:pPr algn="l"/>
            <a:r>
              <a:rPr lang="hu-HU" dirty="0" smtClean="0"/>
              <a:t>  Képek a tartományról: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 descr="z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356992"/>
            <a:ext cx="4355976" cy="3501008"/>
          </a:xfrm>
          <a:prstGeom prst="rect">
            <a:avLst/>
          </a:prstGeom>
        </p:spPr>
      </p:pic>
      <p:pic>
        <p:nvPicPr>
          <p:cNvPr id="4" name="Kép 3" descr="Galapagos-Islands (35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569898" cy="3429000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836712"/>
          </a:xfrm>
        </p:spPr>
        <p:txBody>
          <a:bodyPr/>
          <a:lstStyle/>
          <a:p>
            <a:pPr algn="l"/>
            <a:r>
              <a:rPr lang="hu-HU" dirty="0" smtClean="0"/>
              <a:t>  Képek (2.):</a:t>
            </a:r>
            <a:endParaRPr lang="hu-HU" dirty="0"/>
          </a:p>
        </p:txBody>
      </p:sp>
      <p:pic>
        <p:nvPicPr>
          <p:cNvPr id="5" name="Kép 4" descr="Galapagos-Islands (36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58077" y="0"/>
            <a:ext cx="4785923" cy="3429000"/>
          </a:xfrm>
          <a:prstGeom prst="rect">
            <a:avLst/>
          </a:prstGeom>
        </p:spPr>
      </p:pic>
      <p:pic>
        <p:nvPicPr>
          <p:cNvPr id="7" name="Kép 6" descr="Galapagos-Islands (33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55976" y="3428999"/>
            <a:ext cx="4788024" cy="34290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 descr="Galapagos-Islands (38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7984" y="3483031"/>
            <a:ext cx="4716016" cy="3374969"/>
          </a:xfrm>
          <a:prstGeom prst="rect">
            <a:avLst/>
          </a:prstGeom>
        </p:spPr>
      </p:pic>
      <p:pic>
        <p:nvPicPr>
          <p:cNvPr id="6" name="Kép 5" descr="Galapagos-Islands (29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573016"/>
            <a:ext cx="4572000" cy="3284984"/>
          </a:xfrm>
          <a:prstGeom prst="rect">
            <a:avLst/>
          </a:prstGeom>
        </p:spPr>
      </p:pic>
      <p:pic>
        <p:nvPicPr>
          <p:cNvPr id="5" name="Kép 4" descr="Galapagos-Islands (26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6069" y="0"/>
            <a:ext cx="4857931" cy="3645123"/>
          </a:xfrm>
          <a:prstGeom prst="rect">
            <a:avLst/>
          </a:prstGeom>
        </p:spPr>
      </p:pic>
      <p:pic>
        <p:nvPicPr>
          <p:cNvPr id="4" name="Kép 3" descr="Galapagos-Islands (25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01" y="0"/>
            <a:ext cx="4569899" cy="3645024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908720"/>
          </a:xfrm>
        </p:spPr>
        <p:txBody>
          <a:bodyPr>
            <a:normAutofit/>
          </a:bodyPr>
          <a:lstStyle/>
          <a:p>
            <a:pPr algn="l"/>
            <a:r>
              <a:rPr lang="hu-HU" dirty="0" smtClean="0"/>
              <a:t>Képek (3.):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  <a:ln>
            <a:solidFill>
              <a:srgbClr val="00B050"/>
            </a:solidFill>
          </a:ln>
        </p:spPr>
        <p:txBody>
          <a:bodyPr>
            <a:noAutofit/>
          </a:bodyPr>
          <a:lstStyle/>
          <a:p>
            <a:r>
              <a:rPr lang="hu-HU" sz="7200" dirty="0" smtClean="0"/>
              <a:t>Vége!! (:</a:t>
            </a:r>
            <a:endParaRPr lang="hu-HU" sz="7200" dirty="0"/>
          </a:p>
        </p:txBody>
      </p:sp>
      <p:sp>
        <p:nvSpPr>
          <p:cNvPr id="4" name="Szövegdoboz 3"/>
          <p:cNvSpPr txBox="1"/>
          <p:nvPr/>
        </p:nvSpPr>
        <p:spPr>
          <a:xfrm>
            <a:off x="179512" y="2204864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b="1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diákat készítette, összevágta szerkesztette:  Vasoczki Alex Dávid</a:t>
            </a:r>
            <a:endParaRPr lang="hu-HU" sz="4000" b="1" dirty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251520" y="3501008"/>
            <a:ext cx="83884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b="1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feladatlapot készítette , fénymásolta, összeállította: </a:t>
            </a:r>
          </a:p>
          <a:p>
            <a:r>
              <a:rPr lang="hu-HU" sz="4000" b="1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Zrínyi Gábor Péter</a:t>
            </a:r>
            <a:endParaRPr lang="hu-HU" sz="4000" b="1" dirty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 useBgFill="1">
        <p:nvSpPr>
          <p:cNvPr id="6" name="Szövegdoboz 5"/>
          <p:cNvSpPr txBox="1"/>
          <p:nvPr/>
        </p:nvSpPr>
        <p:spPr>
          <a:xfrm>
            <a:off x="323528" y="5534561"/>
            <a:ext cx="8352928" cy="1323439"/>
          </a:xfrm>
          <a:prstGeom prst="rect">
            <a:avLst/>
          </a:prstGeom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r>
              <a:rPr lang="hu-HU" sz="4000" b="1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Jó szórakozást a feladatlap megoldásához!</a:t>
            </a:r>
            <a:endParaRPr lang="hu-HU" sz="4000" b="1" dirty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egycsúcs">
  <a:themeElements>
    <a:clrScheme name="Hegycsúcs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Hegycsúcs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Hegycsúcs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148</TotalTime>
  <Words>411</Words>
  <Application>Microsoft Office PowerPoint</Application>
  <PresentationFormat>Diavetítés a képernyőre (4:3 oldalarány)</PresentationFormat>
  <Paragraphs>41</Paragraphs>
  <Slides>14</Slides>
  <Notes>1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14</vt:i4>
      </vt:variant>
    </vt:vector>
  </HeadingPairs>
  <TitlesOfParts>
    <vt:vector size="15" baseType="lpstr">
      <vt:lpstr>Hegycsúcs</vt:lpstr>
      <vt:lpstr>1. dia</vt:lpstr>
      <vt:lpstr>Elhelyezkedése:  Dél- Amerika Ország: Ecuador Területe: kb. 7900 km2  Típusa: Természeti helyszín  </vt:lpstr>
      <vt:lpstr>3. dia</vt:lpstr>
      <vt:lpstr>Galápagos tartomány</vt:lpstr>
      <vt:lpstr>   Galapagos - szigetcsoportok</vt:lpstr>
      <vt:lpstr>Tudnivalók a Galapagosról:</vt:lpstr>
      <vt:lpstr>7. dia</vt:lpstr>
      <vt:lpstr>8. dia</vt:lpstr>
      <vt:lpstr>Képek az állatokról:</vt:lpstr>
      <vt:lpstr>Képek az állatokról (2.):</vt:lpstr>
      <vt:lpstr>  Képek a tartományról:</vt:lpstr>
      <vt:lpstr>  Képek (2.):</vt:lpstr>
      <vt:lpstr>Képek (3.):</vt:lpstr>
      <vt:lpstr>Vége!! (: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Galapagos Nemzeti Park</dc:title>
  <cp:lastModifiedBy>Felhasznalo</cp:lastModifiedBy>
  <cp:revision>19</cp:revision>
  <dcterms:modified xsi:type="dcterms:W3CDTF">2010-11-20T09:24:59Z</dcterms:modified>
</cp:coreProperties>
</file>